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65" r:id="rId4"/>
    <p:sldId id="260" r:id="rId5"/>
    <p:sldId id="266" r:id="rId6"/>
    <p:sldId id="267" r:id="rId7"/>
    <p:sldId id="268" r:id="rId8"/>
    <p:sldId id="269" r:id="rId9"/>
    <p:sldId id="270" r:id="rId10"/>
    <p:sldId id="271" r:id="rId11"/>
    <p:sldId id="264"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2" d="100"/>
          <a:sy n="122" d="100"/>
        </p:scale>
        <p:origin x="-712"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99ACA9-A0DA-DF43-B1B6-A4B7068DF274}" type="datetimeFigureOut">
              <a:rPr lang="en-US" smtClean="0"/>
              <a:t>1/7/12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2A1408-B704-C343-B571-445687CFA0AF}" type="slidenum">
              <a:rPr lang="en-US" smtClean="0"/>
              <a:t>‹#›</a:t>
            </a:fld>
            <a:endParaRPr lang="en-US"/>
          </a:p>
        </p:txBody>
      </p:sp>
    </p:spTree>
    <p:extLst>
      <p:ext uri="{BB962C8B-B14F-4D97-AF65-F5344CB8AC3E}">
        <p14:creationId xmlns:p14="http://schemas.microsoft.com/office/powerpoint/2010/main" val="30810750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3</a:t>
            </a:fld>
            <a:endParaRPr lang="en-US"/>
          </a:p>
        </p:txBody>
      </p:sp>
    </p:spTree>
    <p:extLst>
      <p:ext uri="{BB962C8B-B14F-4D97-AF65-F5344CB8AC3E}">
        <p14:creationId xmlns:p14="http://schemas.microsoft.com/office/powerpoint/2010/main" val="141251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971551"/>
            <a:ext cx="6487668" cy="2364665"/>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143000"/>
            <a:ext cx="6498158" cy="1293650"/>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2" y="2474259"/>
            <a:ext cx="6498159" cy="68748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458904"/>
            <a:ext cx="4079545" cy="871538"/>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9" y="1340892"/>
            <a:ext cx="4079545" cy="279011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269544"/>
            <a:ext cx="3657600" cy="3988558"/>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276226"/>
            <a:ext cx="1524000" cy="418147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276226"/>
            <a:ext cx="6689726" cy="4181475"/>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9" y="2514601"/>
            <a:ext cx="8416925" cy="1102519"/>
          </a:xfrm>
        </p:spPr>
        <p:txBody>
          <a:bodyPr/>
          <a:lstStyle/>
          <a:p>
            <a:r>
              <a:rPr lang="en-US" dirty="0" smtClean="0"/>
              <a:t>Click to edit Master title style</a:t>
            </a:r>
            <a:endParaRPr dirty="0"/>
          </a:p>
        </p:txBody>
      </p:sp>
      <p:sp>
        <p:nvSpPr>
          <p:cNvPr id="3" name="Subtitle 2"/>
          <p:cNvSpPr>
            <a:spLocks noGrp="1"/>
          </p:cNvSpPr>
          <p:nvPr>
            <p:ph type="subTitle" idx="1"/>
          </p:nvPr>
        </p:nvSpPr>
        <p:spPr>
          <a:xfrm>
            <a:off x="363539" y="3578272"/>
            <a:ext cx="8416925" cy="729503"/>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272653"/>
            <a:ext cx="8402040" cy="2127647"/>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1802359"/>
            <a:ext cx="8056563" cy="1021556"/>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6" y="2802004"/>
            <a:ext cx="8056563" cy="1125140"/>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80682"/>
            <a:ext cx="8042276" cy="1002717"/>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200151"/>
            <a:ext cx="3840480" cy="325755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751071" y="1200151"/>
            <a:ext cx="3840480" cy="325755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80682"/>
            <a:ext cx="8042276" cy="100271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089919"/>
            <a:ext cx="3840480" cy="563165"/>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1760562"/>
            <a:ext cx="3840480" cy="2697139"/>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51070" y="1089919"/>
            <a:ext cx="3840480" cy="563165"/>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1760562"/>
            <a:ext cx="3840480" cy="2697139"/>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458904"/>
            <a:ext cx="3840480" cy="871538"/>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276225"/>
            <a:ext cx="3840480" cy="4181475"/>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33399" y="1340892"/>
            <a:ext cx="3840480" cy="279011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80682"/>
            <a:ext cx="8042276" cy="1002717"/>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200151"/>
            <a:ext cx="8042276" cy="325755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5629835" y="4706751"/>
            <a:ext cx="2133600" cy="273844"/>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1/7/12</a:t>
            </a:fld>
            <a:endParaRPr lang="en-US"/>
          </a:p>
        </p:txBody>
      </p:sp>
      <p:sp>
        <p:nvSpPr>
          <p:cNvPr id="5" name="Footer Placeholder 4"/>
          <p:cNvSpPr>
            <a:spLocks noGrp="1"/>
          </p:cNvSpPr>
          <p:nvPr>
            <p:ph type="ftr" sz="quarter" idx="3"/>
          </p:nvPr>
        </p:nvSpPr>
        <p:spPr>
          <a:xfrm>
            <a:off x="264459" y="4706751"/>
            <a:ext cx="4840941" cy="273844"/>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4706751"/>
            <a:ext cx="990600" cy="273844"/>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Book Cover.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6835" y="139290"/>
            <a:ext cx="7095235" cy="5004210"/>
          </a:xfrm>
          <a:prstGeom prst="rect">
            <a:avLst/>
          </a:prstGeom>
        </p:spPr>
      </p:pic>
    </p:spTree>
    <p:extLst>
      <p:ext uri="{BB962C8B-B14F-4D97-AF65-F5344CB8AC3E}">
        <p14:creationId xmlns:p14="http://schemas.microsoft.com/office/powerpoint/2010/main" val="346637009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67676"/>
            <a:ext cx="8042276" cy="536973"/>
          </a:xfrm>
        </p:spPr>
        <p:txBody>
          <a:bodyPr/>
          <a:lstStyle/>
          <a:p>
            <a:r>
              <a:rPr lang="en-US" sz="3200" dirty="0" smtClean="0"/>
              <a:t>Other Beliefs</a:t>
            </a:r>
            <a:endParaRPr lang="en-US" sz="3200" dirty="0"/>
          </a:p>
        </p:txBody>
      </p:sp>
      <p:sp>
        <p:nvSpPr>
          <p:cNvPr id="3" name="Content Placeholder 2"/>
          <p:cNvSpPr>
            <a:spLocks noGrp="1"/>
          </p:cNvSpPr>
          <p:nvPr>
            <p:ph idx="1"/>
          </p:nvPr>
        </p:nvSpPr>
        <p:spPr>
          <a:xfrm>
            <a:off x="339230" y="826440"/>
            <a:ext cx="8252321" cy="3735654"/>
          </a:xfrm>
        </p:spPr>
        <p:txBody>
          <a:bodyPr>
            <a:normAutofit/>
          </a:bodyPr>
          <a:lstStyle/>
          <a:p>
            <a:pPr marL="285750" indent="-285750">
              <a:buFont typeface="Arial"/>
              <a:buChar char="•"/>
            </a:pPr>
            <a:r>
              <a:rPr lang="en-US" dirty="0" smtClean="0"/>
              <a:t>Blood transfusions are forbidden (but since May 2000 they are “forgivable”</a:t>
            </a:r>
          </a:p>
          <a:p>
            <a:pPr marL="285750" indent="-285750">
              <a:buFont typeface="Arial"/>
              <a:buChar char="•"/>
            </a:pPr>
            <a:r>
              <a:rPr lang="en-US" dirty="0" smtClean="0"/>
              <a:t>You are not to celebrate birthdays. Even sending a birthday card is punishable.</a:t>
            </a:r>
          </a:p>
          <a:p>
            <a:pPr marL="285750" indent="-285750">
              <a:buFont typeface="Arial"/>
              <a:buChar char="•"/>
            </a:pPr>
            <a:r>
              <a:rPr lang="en-US" dirty="0"/>
              <a:t>Wearing crosses is </a:t>
            </a:r>
            <a:r>
              <a:rPr lang="en-US" dirty="0" smtClean="0"/>
              <a:t>forbidden. Jesus was not crucified on a cross. Wearing a cross is a form of idolatry.</a:t>
            </a:r>
            <a:endParaRPr lang="en-US" dirty="0"/>
          </a:p>
        </p:txBody>
      </p:sp>
    </p:spTree>
    <p:extLst>
      <p:ext uri="{BB962C8B-B14F-4D97-AF65-F5344CB8AC3E}">
        <p14:creationId xmlns:p14="http://schemas.microsoft.com/office/powerpoint/2010/main" val="1053540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Book Cover.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6835" y="139290"/>
            <a:ext cx="7095235" cy="5004210"/>
          </a:xfrm>
          <a:prstGeom prst="rect">
            <a:avLst/>
          </a:prstGeom>
        </p:spPr>
      </p:pic>
    </p:spTree>
    <p:extLst>
      <p:ext uri="{BB962C8B-B14F-4D97-AF65-F5344CB8AC3E}">
        <p14:creationId xmlns:p14="http://schemas.microsoft.com/office/powerpoint/2010/main" val="40742123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34852" y="208785"/>
            <a:ext cx="8593838" cy="4934715"/>
          </a:xfrm>
        </p:spPr>
        <p:txBody>
          <a:bodyPr>
            <a:normAutofit fontScale="85000" lnSpcReduction="20000"/>
          </a:bodyPr>
          <a:lstStyle/>
          <a:p>
            <a:pPr marL="0" indent="0">
              <a:lnSpc>
                <a:spcPct val="120000"/>
              </a:lnSpc>
              <a:spcBef>
                <a:spcPts val="0"/>
              </a:spcBef>
              <a:buNone/>
            </a:pPr>
            <a:r>
              <a:rPr lang="en-US" sz="1800" b="1" dirty="0"/>
              <a:t>Revelation 7:1-</a:t>
            </a:r>
            <a:r>
              <a:rPr lang="en-US" sz="1800" b="1" dirty="0" smtClean="0"/>
              <a:t>8</a:t>
            </a:r>
          </a:p>
          <a:p>
            <a:pPr marL="0" indent="0">
              <a:lnSpc>
                <a:spcPct val="120000"/>
              </a:lnSpc>
              <a:spcBef>
                <a:spcPts val="0"/>
              </a:spcBef>
              <a:buNone/>
            </a:pPr>
            <a:endParaRPr lang="en-US" sz="1300" b="1" baseline="30000" dirty="0"/>
          </a:p>
          <a:p>
            <a:pPr marL="0" indent="0">
              <a:lnSpc>
                <a:spcPct val="120000"/>
              </a:lnSpc>
              <a:spcBef>
                <a:spcPts val="0"/>
              </a:spcBef>
              <a:buNone/>
            </a:pPr>
            <a:r>
              <a:rPr lang="en-US" sz="1800" baseline="30000" dirty="0" smtClean="0"/>
              <a:t>1 </a:t>
            </a:r>
            <a:r>
              <a:rPr lang="en-US" sz="1800" dirty="0" smtClean="0"/>
              <a:t>After </a:t>
            </a:r>
            <a:r>
              <a:rPr lang="en-US" sz="1800" dirty="0"/>
              <a:t>this I saw four angels standing at the four corners of the earth, holding back the four winds of the earth, that no wind might blow on earth or sea or against any tree. </a:t>
            </a:r>
            <a:r>
              <a:rPr lang="en-US" sz="1800" baseline="30000" dirty="0" smtClean="0"/>
              <a:t>2 </a:t>
            </a:r>
            <a:r>
              <a:rPr lang="en-US" sz="1800" dirty="0" smtClean="0"/>
              <a:t>Then </a:t>
            </a:r>
            <a:r>
              <a:rPr lang="en-US" sz="1800" dirty="0"/>
              <a:t>I saw another angel ascending from the rising of the sun, with the seal of the living God, and he called with a loud voice to the four angels who had been given power to harm earth and sea, </a:t>
            </a:r>
            <a:r>
              <a:rPr lang="en-US" sz="1800" baseline="30000" dirty="0" smtClean="0"/>
              <a:t>3 </a:t>
            </a:r>
            <a:r>
              <a:rPr lang="en-US" sz="1800" dirty="0" smtClean="0"/>
              <a:t>saying</a:t>
            </a:r>
            <a:r>
              <a:rPr lang="en-US" sz="1800" dirty="0"/>
              <a:t>, “Do not harm the earth or the sea or the trees, until we have sealed the </a:t>
            </a:r>
            <a:r>
              <a:rPr lang="en-US" sz="1800" dirty="0" smtClean="0"/>
              <a:t>servants </a:t>
            </a:r>
            <a:r>
              <a:rPr lang="en-US" sz="1800" dirty="0"/>
              <a:t>of our God on their foreheads.” </a:t>
            </a:r>
            <a:r>
              <a:rPr lang="en-US" sz="1800" baseline="30000" dirty="0" smtClean="0"/>
              <a:t>4 </a:t>
            </a:r>
            <a:r>
              <a:rPr lang="en-US" sz="1800" b="1" dirty="0" smtClean="0"/>
              <a:t>And </a:t>
            </a:r>
            <a:r>
              <a:rPr lang="en-US" sz="1800" b="1" dirty="0"/>
              <a:t>I heard the number of the sealed, 144,000, sealed from every tribe of the sons of Israel</a:t>
            </a:r>
            <a:r>
              <a:rPr lang="en-US" sz="1800" dirty="0" smtClean="0"/>
              <a:t>:</a:t>
            </a:r>
          </a:p>
          <a:p>
            <a:pPr marL="0" indent="0">
              <a:lnSpc>
                <a:spcPct val="120000"/>
              </a:lnSpc>
              <a:spcBef>
                <a:spcPts val="0"/>
              </a:spcBef>
              <a:buNone/>
            </a:pPr>
            <a:endParaRPr lang="en-US" sz="900" dirty="0" smtClean="0"/>
          </a:p>
          <a:p>
            <a:pPr marL="0" indent="0">
              <a:lnSpc>
                <a:spcPct val="120000"/>
              </a:lnSpc>
              <a:spcBef>
                <a:spcPts val="0"/>
              </a:spcBef>
              <a:buNone/>
            </a:pPr>
            <a:r>
              <a:rPr lang="en-US" sz="1800" baseline="30000" dirty="0" smtClean="0"/>
              <a:t>5 </a:t>
            </a:r>
            <a:r>
              <a:rPr lang="en-US" sz="1800" dirty="0" smtClean="0"/>
              <a:t>12,000 </a:t>
            </a:r>
            <a:r>
              <a:rPr lang="en-US" sz="1800" dirty="0"/>
              <a:t>from the tribe of Judah were sealed, </a:t>
            </a:r>
            <a:br>
              <a:rPr lang="en-US" sz="1800" dirty="0"/>
            </a:br>
            <a:r>
              <a:rPr lang="en-US" sz="1800" dirty="0"/>
              <a:t>12,000 from the tribe of Reuben, </a:t>
            </a:r>
            <a:br>
              <a:rPr lang="en-US" sz="1800" dirty="0"/>
            </a:br>
            <a:r>
              <a:rPr lang="en-US" sz="1800" dirty="0"/>
              <a:t>12,000 from the tribe of Gad, </a:t>
            </a:r>
            <a:br>
              <a:rPr lang="en-US" sz="1800" dirty="0"/>
            </a:br>
            <a:r>
              <a:rPr lang="en-US" sz="1800" baseline="30000" dirty="0" smtClean="0"/>
              <a:t>6 </a:t>
            </a:r>
            <a:r>
              <a:rPr lang="en-US" sz="1800" dirty="0" smtClean="0"/>
              <a:t>12,000 </a:t>
            </a:r>
            <a:r>
              <a:rPr lang="en-US" sz="1800" dirty="0"/>
              <a:t>from the tribe of Asher, </a:t>
            </a:r>
            <a:br>
              <a:rPr lang="en-US" sz="1800" dirty="0"/>
            </a:br>
            <a:r>
              <a:rPr lang="en-US" sz="1800" dirty="0"/>
              <a:t>12,000 from the tribe of Naphtali, </a:t>
            </a:r>
            <a:br>
              <a:rPr lang="en-US" sz="1800" dirty="0"/>
            </a:br>
            <a:r>
              <a:rPr lang="en-US" sz="1800" dirty="0"/>
              <a:t>12,000 from the tribe of Manasseh, </a:t>
            </a:r>
            <a:br>
              <a:rPr lang="en-US" sz="1800" dirty="0"/>
            </a:br>
            <a:r>
              <a:rPr lang="en-US" sz="1800" baseline="30000" dirty="0" smtClean="0"/>
              <a:t>7 </a:t>
            </a:r>
            <a:r>
              <a:rPr lang="en-US" sz="1800" dirty="0" smtClean="0"/>
              <a:t>12,000 </a:t>
            </a:r>
            <a:r>
              <a:rPr lang="en-US" sz="1800" dirty="0"/>
              <a:t>from the tribe of Simeon, </a:t>
            </a:r>
            <a:br>
              <a:rPr lang="en-US" sz="1800" dirty="0"/>
            </a:br>
            <a:r>
              <a:rPr lang="en-US" sz="1800" dirty="0"/>
              <a:t>12,000 from the tribe of Levi, </a:t>
            </a:r>
            <a:br>
              <a:rPr lang="en-US" sz="1800" dirty="0"/>
            </a:br>
            <a:r>
              <a:rPr lang="en-US" sz="1800" dirty="0"/>
              <a:t>12,000 from the tribe of Issachar, </a:t>
            </a:r>
            <a:br>
              <a:rPr lang="en-US" sz="1800" dirty="0"/>
            </a:br>
            <a:r>
              <a:rPr lang="en-US" sz="1800" baseline="30000" dirty="0" smtClean="0"/>
              <a:t>8 </a:t>
            </a:r>
            <a:r>
              <a:rPr lang="en-US" sz="1800" dirty="0" smtClean="0"/>
              <a:t>12,000 </a:t>
            </a:r>
            <a:r>
              <a:rPr lang="en-US" sz="1800" dirty="0"/>
              <a:t>from the tribe of </a:t>
            </a:r>
            <a:r>
              <a:rPr lang="en-US" sz="1800" dirty="0" err="1"/>
              <a:t>Zebulun</a:t>
            </a:r>
            <a:r>
              <a:rPr lang="en-US" sz="1800" dirty="0"/>
              <a:t>, </a:t>
            </a:r>
            <a:br>
              <a:rPr lang="en-US" sz="1800" dirty="0"/>
            </a:br>
            <a:r>
              <a:rPr lang="en-US" sz="1800" dirty="0"/>
              <a:t>12,000 from the tribe of Joseph, </a:t>
            </a:r>
            <a:br>
              <a:rPr lang="en-US" sz="1800" dirty="0"/>
            </a:br>
            <a:r>
              <a:rPr lang="en-US" sz="1800" dirty="0"/>
              <a:t>12,000 from the tribe of Benjamin were sealed</a:t>
            </a:r>
            <a:r>
              <a:rPr lang="en-US" sz="1800" dirty="0" smtClean="0"/>
              <a:t>.</a:t>
            </a:r>
            <a:endParaRPr lang="en-US" sz="1800" dirty="0"/>
          </a:p>
        </p:txBody>
      </p:sp>
    </p:spTree>
    <p:extLst>
      <p:ext uri="{BB962C8B-B14F-4D97-AF65-F5344CB8AC3E}">
        <p14:creationId xmlns:p14="http://schemas.microsoft.com/office/powerpoint/2010/main" val="36072317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365373"/>
            <a:ext cx="8567743" cy="4619377"/>
          </a:xfrm>
        </p:spPr>
        <p:txBody>
          <a:bodyPr>
            <a:normAutofit/>
          </a:bodyPr>
          <a:lstStyle/>
          <a:p>
            <a:pPr marL="0" indent="0">
              <a:buNone/>
            </a:pPr>
            <a:r>
              <a:rPr lang="en-US" sz="2000" b="1" dirty="0"/>
              <a:t>Revelation 14:1-</a:t>
            </a:r>
            <a:r>
              <a:rPr lang="en-US" sz="2000" b="1" dirty="0" smtClean="0"/>
              <a:t>5</a:t>
            </a:r>
          </a:p>
          <a:p>
            <a:pPr marL="0" indent="0">
              <a:buNone/>
            </a:pPr>
            <a:r>
              <a:rPr lang="en-US" sz="2000" baseline="30000" dirty="0" smtClean="0"/>
              <a:t>  1</a:t>
            </a:r>
            <a:r>
              <a:rPr lang="en-US" sz="2000" dirty="0" smtClean="0"/>
              <a:t> Then </a:t>
            </a:r>
            <a:r>
              <a:rPr lang="en-US" sz="2000" dirty="0"/>
              <a:t>I looked, and behold, on Mount Zion stood the Lamb, and with him 144,000 who had his name and his Father's name written on their foreheads. </a:t>
            </a:r>
            <a:r>
              <a:rPr lang="en-US" sz="2000" baseline="30000" dirty="0" smtClean="0"/>
              <a:t>2</a:t>
            </a:r>
            <a:r>
              <a:rPr lang="en-US" sz="2000" dirty="0" smtClean="0"/>
              <a:t> And </a:t>
            </a:r>
            <a:r>
              <a:rPr lang="en-US" sz="2000" dirty="0"/>
              <a:t>I heard a voice from heaven like the roar of many waters and like the sound of loud thunder. The voice I heard was like the sound of harpists playing on their harps, </a:t>
            </a:r>
            <a:r>
              <a:rPr lang="en-US" sz="2000" baseline="30000" dirty="0" smtClean="0"/>
              <a:t>3</a:t>
            </a:r>
            <a:r>
              <a:rPr lang="en-US" sz="2000" dirty="0" smtClean="0"/>
              <a:t> and </a:t>
            </a:r>
            <a:r>
              <a:rPr lang="en-US" sz="2000" dirty="0"/>
              <a:t>they were singing a new song before the throne and before the four living creatures and before the elders. No one could learn that song except the 144,000 who had been redeemed from the earth. </a:t>
            </a:r>
            <a:r>
              <a:rPr lang="en-US" sz="2000" baseline="30000" dirty="0" smtClean="0"/>
              <a:t>4</a:t>
            </a:r>
            <a:r>
              <a:rPr lang="en-US" sz="2000" dirty="0" smtClean="0"/>
              <a:t> It </a:t>
            </a:r>
            <a:r>
              <a:rPr lang="en-US" sz="2000" dirty="0"/>
              <a:t>is these who have not defiled themselves with women, for they are virgins. It is these who follow the Lamb wherever he goes. These have been redeemed from mankind as </a:t>
            </a:r>
            <a:r>
              <a:rPr lang="en-US" sz="2000" dirty="0" err="1"/>
              <a:t>firstfruits</a:t>
            </a:r>
            <a:r>
              <a:rPr lang="en-US" sz="2000" dirty="0"/>
              <a:t> for God and the Lamb, </a:t>
            </a:r>
            <a:r>
              <a:rPr lang="en-US" sz="2000" baseline="30000" dirty="0"/>
              <a:t>5</a:t>
            </a:r>
            <a:r>
              <a:rPr lang="en-US" sz="2000" dirty="0"/>
              <a:t> and in their mouth no lie was found, for they are blameless. </a:t>
            </a:r>
            <a:endParaRPr lang="en-US" dirty="0"/>
          </a:p>
        </p:txBody>
      </p:sp>
    </p:spTree>
    <p:extLst>
      <p:ext uri="{BB962C8B-B14F-4D97-AF65-F5344CB8AC3E}">
        <p14:creationId xmlns:p14="http://schemas.microsoft.com/office/powerpoint/2010/main" val="157464162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338" y="469766"/>
            <a:ext cx="8569325" cy="4445375"/>
          </a:xfrm>
        </p:spPr>
        <p:txBody>
          <a:bodyPr>
            <a:normAutofit/>
          </a:bodyPr>
          <a:lstStyle/>
          <a:p>
            <a:pPr marL="0" indent="0">
              <a:spcBef>
                <a:spcPts val="800"/>
              </a:spcBef>
              <a:buNone/>
            </a:pPr>
            <a:r>
              <a:rPr lang="en-US" sz="1800" b="1" dirty="0"/>
              <a:t>Luke 12:32</a:t>
            </a:r>
          </a:p>
          <a:p>
            <a:pPr marL="0" indent="0">
              <a:spcBef>
                <a:spcPts val="800"/>
              </a:spcBef>
              <a:buNone/>
            </a:pPr>
            <a:r>
              <a:rPr lang="en-US" sz="1800" dirty="0" smtClean="0"/>
              <a:t>Fear </a:t>
            </a:r>
            <a:r>
              <a:rPr lang="en-US" sz="1800" dirty="0"/>
              <a:t>not, little flock, for it is your Father's good pleasure to give you the kingdom. </a:t>
            </a:r>
            <a:endParaRPr lang="en-US" sz="1800" dirty="0" smtClean="0"/>
          </a:p>
          <a:p>
            <a:pPr marL="0" indent="0">
              <a:spcBef>
                <a:spcPts val="800"/>
              </a:spcBef>
              <a:buNone/>
            </a:pPr>
            <a:endParaRPr lang="en-US" sz="1200" dirty="0" smtClean="0"/>
          </a:p>
          <a:p>
            <a:pPr marL="0" indent="0">
              <a:spcBef>
                <a:spcPts val="800"/>
              </a:spcBef>
              <a:buNone/>
            </a:pPr>
            <a:r>
              <a:rPr lang="en-US" sz="1800" b="1" dirty="0"/>
              <a:t>John 10:16</a:t>
            </a:r>
            <a:endParaRPr lang="en-US" sz="1800" dirty="0"/>
          </a:p>
          <a:p>
            <a:pPr marL="0" indent="0">
              <a:spcBef>
                <a:spcPts val="800"/>
              </a:spcBef>
              <a:buNone/>
            </a:pPr>
            <a:r>
              <a:rPr lang="en-US" sz="1800" dirty="0"/>
              <a:t>And I have other sheep that are not of this fold. I must bring them also, and they will listen to my voice. So there will be one flock, one shepherd.</a:t>
            </a:r>
          </a:p>
          <a:p>
            <a:pPr marL="0" indent="0">
              <a:spcBef>
                <a:spcPts val="800"/>
              </a:spcBef>
              <a:buNone/>
            </a:pPr>
            <a:endParaRPr lang="en-US" sz="1200" dirty="0" smtClean="0"/>
          </a:p>
        </p:txBody>
      </p:sp>
    </p:spTree>
    <p:extLst>
      <p:ext uri="{BB962C8B-B14F-4D97-AF65-F5344CB8AC3E}">
        <p14:creationId xmlns:p14="http://schemas.microsoft.com/office/powerpoint/2010/main" val="59914232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338" y="243582"/>
            <a:ext cx="8569325" cy="4671559"/>
          </a:xfrm>
        </p:spPr>
        <p:txBody>
          <a:bodyPr>
            <a:normAutofit fontScale="92500" lnSpcReduction="10000"/>
          </a:bodyPr>
          <a:lstStyle/>
          <a:p>
            <a:pPr marL="0" indent="0">
              <a:spcBef>
                <a:spcPts val="800"/>
              </a:spcBef>
              <a:buNone/>
            </a:pPr>
            <a:r>
              <a:rPr lang="en-US" sz="1800" b="1" dirty="0"/>
              <a:t>Luke 12:</a:t>
            </a:r>
            <a:r>
              <a:rPr lang="en-US" sz="1800" b="1" dirty="0" smtClean="0"/>
              <a:t>22</a:t>
            </a:r>
            <a:endParaRPr lang="en-US" sz="1800" b="1" dirty="0"/>
          </a:p>
          <a:p>
            <a:pPr marL="0" indent="0">
              <a:spcBef>
                <a:spcPts val="800"/>
              </a:spcBef>
              <a:buNone/>
            </a:pPr>
            <a:r>
              <a:rPr lang="en-US" sz="1800" dirty="0"/>
              <a:t>And he said to his disciples, […]</a:t>
            </a:r>
          </a:p>
          <a:p>
            <a:pPr marL="0" indent="0">
              <a:spcBef>
                <a:spcPts val="800"/>
              </a:spcBef>
              <a:buNone/>
            </a:pPr>
            <a:endParaRPr lang="en-US" sz="1200" dirty="0"/>
          </a:p>
          <a:p>
            <a:pPr marL="0" indent="0">
              <a:spcBef>
                <a:spcPts val="800"/>
              </a:spcBef>
              <a:buNone/>
            </a:pPr>
            <a:r>
              <a:rPr lang="en-US" sz="1800" b="1" dirty="0"/>
              <a:t>Matthew 10:16</a:t>
            </a:r>
          </a:p>
          <a:p>
            <a:pPr marL="0" indent="0">
              <a:spcBef>
                <a:spcPts val="800"/>
              </a:spcBef>
              <a:buNone/>
            </a:pPr>
            <a:r>
              <a:rPr lang="en-US" sz="1800" dirty="0"/>
              <a:t>Behold, I am sending you out as sheep in the midst of wolves, so be wise as serpents and innocent as doves. </a:t>
            </a:r>
          </a:p>
          <a:p>
            <a:pPr marL="0" indent="0">
              <a:spcBef>
                <a:spcPts val="800"/>
              </a:spcBef>
              <a:buNone/>
            </a:pPr>
            <a:endParaRPr lang="en-US" sz="1200" dirty="0"/>
          </a:p>
          <a:p>
            <a:pPr marL="0" indent="0">
              <a:spcBef>
                <a:spcPts val="800"/>
              </a:spcBef>
              <a:buNone/>
            </a:pPr>
            <a:r>
              <a:rPr lang="en-US" sz="1800" b="1" dirty="0"/>
              <a:t>Matthew 26:31</a:t>
            </a:r>
          </a:p>
          <a:p>
            <a:pPr marL="0" indent="0">
              <a:spcBef>
                <a:spcPts val="800"/>
              </a:spcBef>
              <a:buNone/>
            </a:pPr>
            <a:r>
              <a:rPr lang="en-US" sz="1800" dirty="0"/>
              <a:t>Then Jesus said to them, “You will all fall away because of me this night. For it is written, ‘I will strike the shepherd, and the sheep of the flock will be scattered.’</a:t>
            </a:r>
            <a:r>
              <a:rPr lang="en-US" sz="1800" dirty="0" smtClean="0"/>
              <a:t>”</a:t>
            </a:r>
          </a:p>
          <a:p>
            <a:pPr marL="0" indent="0">
              <a:spcBef>
                <a:spcPts val="800"/>
              </a:spcBef>
              <a:buNone/>
            </a:pPr>
            <a:endParaRPr lang="en-US" sz="1200" b="1" dirty="0" smtClean="0"/>
          </a:p>
          <a:p>
            <a:pPr marL="0" indent="0">
              <a:spcBef>
                <a:spcPts val="800"/>
              </a:spcBef>
              <a:buNone/>
            </a:pPr>
            <a:r>
              <a:rPr lang="en-US" sz="1800" b="1" dirty="0" smtClean="0"/>
              <a:t>Matthew </a:t>
            </a:r>
            <a:r>
              <a:rPr lang="en-US" sz="1800" b="1" dirty="0"/>
              <a:t>10</a:t>
            </a:r>
            <a:r>
              <a:rPr lang="en-US" sz="1800" b="1" dirty="0" smtClean="0"/>
              <a:t>:5-6</a:t>
            </a:r>
            <a:endParaRPr lang="en-US" sz="1800" b="1" dirty="0"/>
          </a:p>
          <a:p>
            <a:pPr marL="0" indent="0">
              <a:spcBef>
                <a:spcPts val="800"/>
              </a:spcBef>
              <a:buNone/>
            </a:pPr>
            <a:r>
              <a:rPr lang="en-US" sz="1800" baseline="30000" dirty="0" smtClean="0"/>
              <a:t>5</a:t>
            </a:r>
            <a:r>
              <a:rPr lang="en-US" sz="1800" dirty="0" smtClean="0"/>
              <a:t> </a:t>
            </a:r>
            <a:r>
              <a:rPr lang="en-US" sz="1800" dirty="0"/>
              <a:t>These twelve Jesus sent out, instructing them, “Go nowhere among the Gentiles and enter no town of the Samaritans, </a:t>
            </a:r>
            <a:r>
              <a:rPr lang="en-US" sz="1800" baseline="30000" dirty="0"/>
              <a:t>6</a:t>
            </a:r>
            <a:r>
              <a:rPr lang="en-US" sz="1800" dirty="0"/>
              <a:t> but go rather to the lost sheep of the house of Israel</a:t>
            </a:r>
            <a:r>
              <a:rPr lang="en-US" sz="1800" dirty="0" smtClean="0"/>
              <a:t>.”</a:t>
            </a:r>
            <a:endParaRPr lang="en-US" sz="1800" dirty="0"/>
          </a:p>
        </p:txBody>
      </p:sp>
    </p:spTree>
    <p:extLst>
      <p:ext uri="{BB962C8B-B14F-4D97-AF65-F5344CB8AC3E}">
        <p14:creationId xmlns:p14="http://schemas.microsoft.com/office/powerpoint/2010/main" val="40836834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67676"/>
            <a:ext cx="8042276" cy="536973"/>
          </a:xfrm>
        </p:spPr>
        <p:txBody>
          <a:bodyPr/>
          <a:lstStyle/>
          <a:p>
            <a:r>
              <a:rPr lang="en-US" sz="3200" dirty="0" smtClean="0"/>
              <a:t>Salvation</a:t>
            </a:r>
            <a:endParaRPr lang="en-US" sz="3200" dirty="0"/>
          </a:p>
        </p:txBody>
      </p:sp>
      <p:sp>
        <p:nvSpPr>
          <p:cNvPr id="3" name="Content Placeholder 2"/>
          <p:cNvSpPr>
            <a:spLocks noGrp="1"/>
          </p:cNvSpPr>
          <p:nvPr>
            <p:ph idx="1"/>
          </p:nvPr>
        </p:nvSpPr>
        <p:spPr>
          <a:xfrm>
            <a:off x="339230" y="852538"/>
            <a:ext cx="8385081" cy="3735654"/>
          </a:xfrm>
        </p:spPr>
        <p:txBody>
          <a:bodyPr>
            <a:normAutofit fontScale="77500" lnSpcReduction="20000"/>
          </a:bodyPr>
          <a:lstStyle/>
          <a:p>
            <a:pPr marL="285750" indent="-285750">
              <a:buFont typeface="Arial"/>
              <a:buChar char="•"/>
            </a:pPr>
            <a:r>
              <a:rPr lang="en-US" dirty="0"/>
              <a:t>Salvation is impossible without total obedience to Watchtower and thorough participation in the various programs prescribed by the Society.</a:t>
            </a:r>
          </a:p>
          <a:p>
            <a:pPr marL="285750" indent="-285750">
              <a:buFont typeface="Arial"/>
              <a:buChar char="•"/>
            </a:pPr>
            <a:r>
              <a:rPr lang="en-US" dirty="0"/>
              <a:t>You cannot know for sure if you have salvation during this life. Only a constant unbending stance against sin and total obedience to </a:t>
            </a:r>
            <a:r>
              <a:rPr lang="en-US" dirty="0" smtClean="0"/>
              <a:t>God (through WS) </a:t>
            </a:r>
            <a:r>
              <a:rPr lang="en-US" dirty="0"/>
              <a:t>gives you any hope of salvation. Even then, if you should fail during the future millennium, you will be annihilated. However, if you faithfully serve God throughout the millennium, you may </a:t>
            </a:r>
            <a:r>
              <a:rPr lang="en-US" i="1" dirty="0"/>
              <a:t>finally</a:t>
            </a:r>
            <a:r>
              <a:rPr lang="en-US" dirty="0"/>
              <a:t> be “declared righteous” and eternal life may </a:t>
            </a:r>
            <a:r>
              <a:rPr lang="en-US" i="1" dirty="0"/>
              <a:t>finally</a:t>
            </a:r>
            <a:r>
              <a:rPr lang="en-US" dirty="0"/>
              <a:t> be granted.</a:t>
            </a:r>
          </a:p>
          <a:p>
            <a:pPr marL="285750" indent="-285750">
              <a:buFont typeface="Arial"/>
              <a:buChar char="•"/>
            </a:pPr>
            <a:r>
              <a:rPr lang="en-US" dirty="0"/>
              <a:t>Christ’s sacrifice (on a stake, not a cross) was not for your salvation, but only to “atone” for the sin of fallen man (Adam), in order to </a:t>
            </a:r>
            <a:r>
              <a:rPr lang="en-US" dirty="0" smtClean="0"/>
              <a:t>make things “even” and give </a:t>
            </a:r>
            <a:r>
              <a:rPr lang="en-US" dirty="0"/>
              <a:t>you a fighting chance to earn salvation. </a:t>
            </a:r>
          </a:p>
          <a:p>
            <a:endParaRPr lang="en-US" dirty="0"/>
          </a:p>
        </p:txBody>
      </p:sp>
    </p:spTree>
    <p:extLst>
      <p:ext uri="{BB962C8B-B14F-4D97-AF65-F5344CB8AC3E}">
        <p14:creationId xmlns:p14="http://schemas.microsoft.com/office/powerpoint/2010/main" val="2544257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338" y="243582"/>
            <a:ext cx="8569325" cy="4671559"/>
          </a:xfrm>
        </p:spPr>
        <p:txBody>
          <a:bodyPr>
            <a:normAutofit lnSpcReduction="10000"/>
          </a:bodyPr>
          <a:lstStyle/>
          <a:p>
            <a:pPr marL="0" indent="0">
              <a:spcBef>
                <a:spcPts val="80"/>
              </a:spcBef>
              <a:buNone/>
            </a:pPr>
            <a:r>
              <a:rPr lang="en-US" sz="1800" b="1" dirty="0"/>
              <a:t>John 3:15</a:t>
            </a:r>
          </a:p>
          <a:p>
            <a:pPr marL="0" indent="0">
              <a:spcBef>
                <a:spcPts val="80"/>
              </a:spcBef>
              <a:buNone/>
            </a:pPr>
            <a:r>
              <a:rPr lang="en-US" sz="1800" dirty="0"/>
              <a:t>that </a:t>
            </a:r>
            <a:r>
              <a:rPr lang="en-US" sz="1800" dirty="0"/>
              <a:t>whoever believes in him may have eternal life</a:t>
            </a:r>
            <a:r>
              <a:rPr lang="en-US" sz="1800" dirty="0"/>
              <a:t>.</a:t>
            </a:r>
          </a:p>
          <a:p>
            <a:pPr marL="0" indent="0">
              <a:spcBef>
                <a:spcPts val="80"/>
              </a:spcBef>
              <a:buNone/>
            </a:pPr>
            <a:endParaRPr lang="en-US" sz="1200" dirty="0"/>
          </a:p>
          <a:p>
            <a:pPr marL="0" indent="0">
              <a:spcBef>
                <a:spcPts val="80"/>
              </a:spcBef>
              <a:buNone/>
            </a:pPr>
            <a:r>
              <a:rPr lang="en-US" sz="1800" b="1" dirty="0"/>
              <a:t>John </a:t>
            </a:r>
            <a:r>
              <a:rPr lang="en-US" sz="1800" b="1" dirty="0"/>
              <a:t>5:24</a:t>
            </a:r>
          </a:p>
          <a:p>
            <a:pPr marL="0" indent="0">
              <a:spcBef>
                <a:spcPts val="80"/>
              </a:spcBef>
              <a:buNone/>
            </a:pPr>
            <a:r>
              <a:rPr lang="en-US" sz="1800" dirty="0"/>
              <a:t>Truly</a:t>
            </a:r>
            <a:r>
              <a:rPr lang="en-US" sz="1800" dirty="0"/>
              <a:t>, truly, I say to you, whoever hears my word and believes him who sent me has eternal life. </a:t>
            </a:r>
            <a:r>
              <a:rPr lang="en-US" sz="1800" dirty="0"/>
              <a:t>He does not come into judgment, but has passed from death to life. </a:t>
            </a:r>
            <a:endParaRPr lang="en-US" sz="1800" dirty="0"/>
          </a:p>
          <a:p>
            <a:pPr marL="0" indent="0">
              <a:spcBef>
                <a:spcPts val="80"/>
              </a:spcBef>
              <a:buNone/>
            </a:pPr>
            <a:endParaRPr lang="en-US" sz="1200" dirty="0"/>
          </a:p>
          <a:p>
            <a:pPr marL="0" indent="0">
              <a:spcBef>
                <a:spcPts val="80"/>
              </a:spcBef>
              <a:buNone/>
            </a:pPr>
            <a:r>
              <a:rPr lang="en-US" sz="1800" b="1" dirty="0"/>
              <a:t>John </a:t>
            </a:r>
            <a:r>
              <a:rPr lang="en-US" sz="1800" b="1" dirty="0" smtClean="0"/>
              <a:t>11:25</a:t>
            </a:r>
            <a:endParaRPr lang="en-US" sz="1800" b="1" dirty="0"/>
          </a:p>
          <a:p>
            <a:pPr marL="0" indent="0">
              <a:spcBef>
                <a:spcPts val="80"/>
              </a:spcBef>
              <a:buNone/>
            </a:pPr>
            <a:r>
              <a:rPr lang="en-US" sz="1800" dirty="0"/>
              <a:t>Jesus said to her, “I am the resurrection and the life</a:t>
            </a:r>
            <a:r>
              <a:rPr lang="en-US" sz="1800" dirty="0" smtClean="0"/>
              <a:t>. </a:t>
            </a:r>
            <a:r>
              <a:rPr lang="en-US" sz="1800" dirty="0"/>
              <a:t>Whoever believes in me, though he die, yet shall he live</a:t>
            </a:r>
            <a:r>
              <a:rPr lang="en-US" sz="1800" dirty="0" smtClean="0"/>
              <a:t>.”</a:t>
            </a:r>
            <a:endParaRPr lang="en-US" sz="1800" dirty="0"/>
          </a:p>
          <a:p>
            <a:pPr marL="0" indent="0">
              <a:spcBef>
                <a:spcPts val="80"/>
              </a:spcBef>
              <a:buNone/>
            </a:pPr>
            <a:endParaRPr lang="en-US" sz="1200" dirty="0"/>
          </a:p>
          <a:p>
            <a:pPr marL="0" indent="0">
              <a:spcBef>
                <a:spcPts val="80"/>
              </a:spcBef>
              <a:buNone/>
            </a:pPr>
            <a:r>
              <a:rPr lang="en-US" sz="1800" b="1" dirty="0"/>
              <a:t>John 12:46</a:t>
            </a:r>
          </a:p>
          <a:p>
            <a:pPr marL="0" indent="0">
              <a:spcBef>
                <a:spcPts val="80"/>
              </a:spcBef>
              <a:buNone/>
            </a:pPr>
            <a:r>
              <a:rPr lang="en-US" sz="1800" dirty="0"/>
              <a:t>I have come into the world as light, so that whoever believes in me may not remain in darkness</a:t>
            </a:r>
            <a:r>
              <a:rPr lang="en-US" sz="1800" dirty="0" smtClean="0"/>
              <a:t>.</a:t>
            </a:r>
            <a:endParaRPr lang="en-US" sz="1200" dirty="0"/>
          </a:p>
          <a:p>
            <a:pPr marL="0" indent="0">
              <a:spcBef>
                <a:spcPts val="80"/>
              </a:spcBef>
              <a:buNone/>
            </a:pPr>
            <a:endParaRPr lang="en-US" sz="1000" dirty="0"/>
          </a:p>
          <a:p>
            <a:pPr marL="0" indent="0">
              <a:spcBef>
                <a:spcPts val="80"/>
              </a:spcBef>
              <a:buNone/>
            </a:pPr>
            <a:r>
              <a:rPr lang="en-US" sz="1800" b="1" dirty="0" smtClean="0"/>
              <a:t>John 20:31</a:t>
            </a:r>
            <a:endParaRPr lang="en-US" sz="1800" b="1" dirty="0"/>
          </a:p>
          <a:p>
            <a:pPr marL="0" indent="0">
              <a:spcBef>
                <a:spcPts val="80"/>
              </a:spcBef>
              <a:buNone/>
            </a:pPr>
            <a:r>
              <a:rPr lang="en-US" sz="1800" dirty="0"/>
              <a:t>but these are written so that you may believe that Jesus is the Christ, the Son of God, and that by believing you may have life in his name. </a:t>
            </a:r>
          </a:p>
        </p:txBody>
      </p:sp>
    </p:spTree>
    <p:extLst>
      <p:ext uri="{BB962C8B-B14F-4D97-AF65-F5344CB8AC3E}">
        <p14:creationId xmlns:p14="http://schemas.microsoft.com/office/powerpoint/2010/main" val="21218689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67676"/>
            <a:ext cx="8042276" cy="536973"/>
          </a:xfrm>
        </p:spPr>
        <p:txBody>
          <a:bodyPr/>
          <a:lstStyle/>
          <a:p>
            <a:r>
              <a:rPr lang="en-US" sz="3200" dirty="0" smtClean="0"/>
              <a:t>The Soul and Hell</a:t>
            </a:r>
            <a:endParaRPr lang="en-US" sz="3200" dirty="0"/>
          </a:p>
        </p:txBody>
      </p:sp>
      <p:sp>
        <p:nvSpPr>
          <p:cNvPr id="3" name="Content Placeholder 2"/>
          <p:cNvSpPr>
            <a:spLocks noGrp="1"/>
          </p:cNvSpPr>
          <p:nvPr>
            <p:ph idx="1"/>
          </p:nvPr>
        </p:nvSpPr>
        <p:spPr>
          <a:xfrm>
            <a:off x="339230" y="826440"/>
            <a:ext cx="8252321" cy="3735654"/>
          </a:xfrm>
        </p:spPr>
        <p:txBody>
          <a:bodyPr>
            <a:normAutofit/>
          </a:bodyPr>
          <a:lstStyle/>
          <a:p>
            <a:pPr marL="285750" indent="-285750">
              <a:buFont typeface="Arial"/>
              <a:buChar char="•"/>
            </a:pPr>
            <a:r>
              <a:rPr lang="en-US" dirty="0" smtClean="0"/>
              <a:t>The soul is comprised of both body and breath (or life force)</a:t>
            </a:r>
            <a:endParaRPr lang="en-US" dirty="0"/>
          </a:p>
          <a:p>
            <a:pPr marL="285750" indent="-285750">
              <a:buFont typeface="Arial"/>
              <a:buChar char="•"/>
            </a:pPr>
            <a:r>
              <a:rPr lang="en-US" dirty="0" smtClean="0"/>
              <a:t>The soul cannot survive apart from the body</a:t>
            </a:r>
            <a:endParaRPr lang="en-US" dirty="0"/>
          </a:p>
          <a:p>
            <a:pPr marL="285750" indent="-285750">
              <a:buFont typeface="Arial"/>
              <a:buChar char="•"/>
            </a:pPr>
            <a:r>
              <a:rPr lang="en-US" dirty="0" smtClean="0"/>
              <a:t>Hell is just a common grave for all of mankind</a:t>
            </a:r>
          </a:p>
          <a:p>
            <a:pPr marL="285750" indent="-285750">
              <a:buFont typeface="Arial"/>
              <a:buChar char="•"/>
            </a:pPr>
            <a:r>
              <a:rPr lang="en-US" dirty="0" smtClean="0"/>
              <a:t>You are not conscious nor aware of anything while dead (in Hell) until the future resurrection (for the righteous)</a:t>
            </a:r>
            <a:endParaRPr lang="en-US" dirty="0"/>
          </a:p>
          <a:p>
            <a:endParaRPr lang="en-US" dirty="0"/>
          </a:p>
        </p:txBody>
      </p:sp>
    </p:spTree>
    <p:extLst>
      <p:ext uri="{BB962C8B-B14F-4D97-AF65-F5344CB8AC3E}">
        <p14:creationId xmlns:p14="http://schemas.microsoft.com/office/powerpoint/2010/main" val="3848812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338" y="243582"/>
            <a:ext cx="8569325" cy="4671559"/>
          </a:xfrm>
        </p:spPr>
        <p:txBody>
          <a:bodyPr>
            <a:normAutofit fontScale="92500" lnSpcReduction="10000"/>
          </a:bodyPr>
          <a:lstStyle/>
          <a:p>
            <a:pPr marL="0" indent="0">
              <a:spcBef>
                <a:spcPts val="80"/>
              </a:spcBef>
              <a:buNone/>
            </a:pPr>
            <a:r>
              <a:rPr lang="en-US" sz="1800" b="1" dirty="0" smtClean="0"/>
              <a:t>Matthew 10:28</a:t>
            </a:r>
            <a:endParaRPr lang="en-US" sz="1800" b="1" dirty="0"/>
          </a:p>
          <a:p>
            <a:pPr marL="0" indent="0">
              <a:spcBef>
                <a:spcPts val="80"/>
              </a:spcBef>
              <a:buNone/>
            </a:pPr>
            <a:r>
              <a:rPr lang="en-US" sz="1800" dirty="0"/>
              <a:t>And do not fear those who kill the body but cannot kill the soul. Rather fear him who can destroy both soul and body in hell</a:t>
            </a:r>
            <a:r>
              <a:rPr lang="en-US" sz="1800" dirty="0" smtClean="0"/>
              <a:t>.</a:t>
            </a:r>
          </a:p>
          <a:p>
            <a:pPr marL="0" indent="0">
              <a:spcBef>
                <a:spcPts val="80"/>
              </a:spcBef>
              <a:buNone/>
            </a:pPr>
            <a:endParaRPr lang="en-US" sz="1200" dirty="0" smtClean="0"/>
          </a:p>
          <a:p>
            <a:pPr marL="0" indent="0">
              <a:spcBef>
                <a:spcPts val="80"/>
              </a:spcBef>
              <a:buNone/>
            </a:pPr>
            <a:r>
              <a:rPr lang="en-US" sz="1800" b="1" dirty="0" smtClean="0"/>
              <a:t>Revelation 6:9-10</a:t>
            </a:r>
            <a:endParaRPr lang="en-US" sz="1800" b="1" dirty="0"/>
          </a:p>
          <a:p>
            <a:pPr marL="0" indent="0">
              <a:spcBef>
                <a:spcPts val="80"/>
              </a:spcBef>
              <a:buNone/>
            </a:pPr>
            <a:r>
              <a:rPr lang="en-US" sz="1800" baseline="30000" dirty="0"/>
              <a:t>9</a:t>
            </a:r>
            <a:r>
              <a:rPr lang="en-US" sz="1800" dirty="0"/>
              <a:t> When he opened the fifth seal, I saw under the altar the souls of those who had been slain for the word of God and for the witness they had borne. </a:t>
            </a:r>
            <a:r>
              <a:rPr lang="en-US" sz="1800" baseline="30000" dirty="0"/>
              <a:t>10</a:t>
            </a:r>
            <a:r>
              <a:rPr lang="en-US" sz="1800" dirty="0"/>
              <a:t> They cried out with a loud voice, “O Sovereign Lord, holy and true, how long before you will judge and avenge our blood on those who dwell on the earth?</a:t>
            </a:r>
            <a:r>
              <a:rPr lang="en-US" sz="1800" dirty="0" smtClean="0"/>
              <a:t>” </a:t>
            </a:r>
            <a:endParaRPr lang="en-US" sz="1800" dirty="0"/>
          </a:p>
          <a:p>
            <a:pPr marL="0" indent="0">
              <a:spcBef>
                <a:spcPts val="80"/>
              </a:spcBef>
              <a:buNone/>
            </a:pPr>
            <a:endParaRPr lang="en-US" sz="1200" dirty="0"/>
          </a:p>
          <a:p>
            <a:pPr marL="0" indent="0">
              <a:spcBef>
                <a:spcPts val="80"/>
              </a:spcBef>
              <a:buNone/>
            </a:pPr>
            <a:r>
              <a:rPr lang="en-US" sz="1800" b="1" dirty="0" smtClean="0"/>
              <a:t>Luke 23:46</a:t>
            </a:r>
            <a:endParaRPr lang="en-US" sz="1800" b="1" dirty="0"/>
          </a:p>
          <a:p>
            <a:pPr marL="0" indent="0">
              <a:spcBef>
                <a:spcPts val="80"/>
              </a:spcBef>
              <a:buNone/>
            </a:pPr>
            <a:r>
              <a:rPr lang="en-US" sz="1800" dirty="0"/>
              <a:t>Then Jesus, calling out with a loud voice, said, “Father, into your hands I commit my spirit!” And having said this he breathed his last. </a:t>
            </a:r>
            <a:endParaRPr lang="en-US" sz="1800" dirty="0" smtClean="0"/>
          </a:p>
          <a:p>
            <a:pPr marL="0" indent="0">
              <a:spcBef>
                <a:spcPts val="80"/>
              </a:spcBef>
              <a:buNone/>
            </a:pPr>
            <a:endParaRPr lang="en-US" sz="1200" dirty="0" smtClean="0"/>
          </a:p>
          <a:p>
            <a:pPr marL="0" indent="0">
              <a:spcBef>
                <a:spcPts val="80"/>
              </a:spcBef>
              <a:buNone/>
            </a:pPr>
            <a:r>
              <a:rPr lang="en-US" sz="1800" b="1" dirty="0" smtClean="0"/>
              <a:t>Acts 7:59</a:t>
            </a:r>
            <a:endParaRPr lang="en-US" sz="1800" b="1" dirty="0"/>
          </a:p>
          <a:p>
            <a:pPr marL="0" indent="0">
              <a:spcBef>
                <a:spcPts val="80"/>
              </a:spcBef>
              <a:buNone/>
            </a:pPr>
            <a:r>
              <a:rPr lang="en-US" sz="1800" dirty="0"/>
              <a:t>And as they were stoning Stephen, he called out, “Lord Jesus, receive my spirit.</a:t>
            </a:r>
            <a:r>
              <a:rPr lang="en-US" sz="1800" dirty="0" smtClean="0"/>
              <a:t>”</a:t>
            </a:r>
            <a:endParaRPr lang="en-US" sz="1200" dirty="0"/>
          </a:p>
          <a:p>
            <a:pPr marL="0" indent="0">
              <a:spcBef>
                <a:spcPts val="80"/>
              </a:spcBef>
              <a:buNone/>
            </a:pPr>
            <a:endParaRPr lang="en-US" sz="1000" dirty="0"/>
          </a:p>
          <a:p>
            <a:pPr marL="0" indent="0">
              <a:spcBef>
                <a:spcPts val="80"/>
              </a:spcBef>
              <a:buNone/>
            </a:pPr>
            <a:r>
              <a:rPr lang="en-US" sz="1800" b="1" dirty="0" smtClean="0"/>
              <a:t>Luke 20:38</a:t>
            </a:r>
            <a:endParaRPr lang="en-US" sz="1800" b="1" dirty="0"/>
          </a:p>
          <a:p>
            <a:pPr marL="0" indent="0">
              <a:spcBef>
                <a:spcPts val="80"/>
              </a:spcBef>
              <a:buNone/>
            </a:pPr>
            <a:r>
              <a:rPr lang="en-US" sz="1800" dirty="0"/>
              <a:t>Now he is not God of the dead, but of the living, for all live to him</a:t>
            </a:r>
            <a:r>
              <a:rPr lang="en-US" sz="1800" dirty="0" smtClean="0"/>
              <a:t>. </a:t>
            </a:r>
            <a:endParaRPr lang="en-US" sz="1800" dirty="0"/>
          </a:p>
        </p:txBody>
      </p:sp>
    </p:spTree>
    <p:extLst>
      <p:ext uri="{BB962C8B-B14F-4D97-AF65-F5344CB8AC3E}">
        <p14:creationId xmlns:p14="http://schemas.microsoft.com/office/powerpoint/2010/main" val="121111038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1583</TotalTime>
  <Words>1129</Words>
  <Application>Microsoft Macintosh PowerPoint</Application>
  <PresentationFormat>On-screen Show (16:9)</PresentationFormat>
  <Paragraphs>65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Breeze</vt:lpstr>
      <vt:lpstr>PowerPoint Presentation</vt:lpstr>
      <vt:lpstr>PowerPoint Presentation</vt:lpstr>
      <vt:lpstr>PowerPoint Presentation</vt:lpstr>
      <vt:lpstr>PowerPoint Presentation</vt:lpstr>
      <vt:lpstr>PowerPoint Presentation</vt:lpstr>
      <vt:lpstr>Salvation</vt:lpstr>
      <vt:lpstr>PowerPoint Presentation</vt:lpstr>
      <vt:lpstr>The Soul and Hell</vt:lpstr>
      <vt:lpstr>PowerPoint Presentation</vt:lpstr>
      <vt:lpstr>Other Beliefs</vt:lpstr>
      <vt:lpstr>PowerPoint Presentation</vt:lpstr>
    </vt:vector>
  </TitlesOfParts>
  <Company>JJR Enterprises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 Madren</dc:creator>
  <cp:lastModifiedBy>Jay Madren</cp:lastModifiedBy>
  <cp:revision>22</cp:revision>
  <dcterms:created xsi:type="dcterms:W3CDTF">2011-12-11T13:48:35Z</dcterms:created>
  <dcterms:modified xsi:type="dcterms:W3CDTF">2012-01-08T14:49:39Z</dcterms:modified>
</cp:coreProperties>
</file>